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6" r:id="rId4"/>
    <p:sldId id="260" r:id="rId5"/>
    <p:sldId id="262" r:id="rId6"/>
    <p:sldId id="261" r:id="rId7"/>
    <p:sldId id="265" r:id="rId8"/>
    <p:sldId id="266" r:id="rId9"/>
    <p:sldId id="267" r:id="rId10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65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BOTANY\Desktop\PROOD\IMG_4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38200"/>
            <a:ext cx="3200400" cy="4038600"/>
          </a:xfrm>
          <a:prstGeom prst="rect">
            <a:avLst/>
          </a:prstGeom>
          <a:noFill/>
        </p:spPr>
      </p:pic>
      <p:pic>
        <p:nvPicPr>
          <p:cNvPr id="2052" name="Picture 4" descr="C:\Documents and Settings\BOTANY\Desktop\PROOD\img_5059.jpg"/>
          <p:cNvPicPr>
            <a:picLocks noChangeAspect="1" noChangeArrowheads="1"/>
          </p:cNvPicPr>
          <p:nvPr/>
        </p:nvPicPr>
        <p:blipFill>
          <a:blip r:embed="rId3" cstate="print"/>
          <a:srcRect l="5306" r="8749"/>
          <a:stretch>
            <a:fillRect/>
          </a:stretch>
        </p:blipFill>
        <p:spPr bwMode="auto">
          <a:xfrm>
            <a:off x="3521319" y="838200"/>
            <a:ext cx="3184281" cy="4038600"/>
          </a:xfrm>
          <a:prstGeom prst="rect">
            <a:avLst/>
          </a:prstGeom>
          <a:noFill/>
        </p:spPr>
      </p:pic>
      <p:pic>
        <p:nvPicPr>
          <p:cNvPr id="2053" name="Picture 5" descr="C:\Documents and Settings\BOTANY\Desktop\PROOD\IMG_4389.jpg"/>
          <p:cNvPicPr>
            <a:picLocks noChangeAspect="1" noChangeArrowheads="1"/>
          </p:cNvPicPr>
          <p:nvPr/>
        </p:nvPicPr>
        <p:blipFill>
          <a:blip r:embed="rId4" cstate="print"/>
          <a:srcRect t="11111" b="5556"/>
          <a:stretch>
            <a:fillRect/>
          </a:stretch>
        </p:blipFill>
        <p:spPr bwMode="auto">
          <a:xfrm>
            <a:off x="76200" y="5029200"/>
            <a:ext cx="2133600" cy="3505200"/>
          </a:xfrm>
          <a:prstGeom prst="rect">
            <a:avLst/>
          </a:prstGeom>
          <a:noFill/>
        </p:spPr>
      </p:pic>
      <p:pic>
        <p:nvPicPr>
          <p:cNvPr id="2054" name="Picture 6" descr="C:\Documents and Settings\BOTANY\Desktop\PROOD\IMG_43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5029200"/>
            <a:ext cx="1981200" cy="3505200"/>
          </a:xfrm>
          <a:prstGeom prst="rect">
            <a:avLst/>
          </a:prstGeom>
          <a:noFill/>
        </p:spPr>
      </p:pic>
      <p:pic>
        <p:nvPicPr>
          <p:cNvPr id="2055" name="Picture 7" descr="C:\Documents and Settings\BOTANY\Desktop\PROOD\IMG_43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5029200"/>
            <a:ext cx="2336800" cy="350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8638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SURVEY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76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PLATE I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4343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4343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80727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80727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80727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radys\Arboretum 141.jpg"/>
          <p:cNvPicPr>
            <a:picLocks noChangeAspect="1" noChangeArrowheads="1"/>
          </p:cNvPicPr>
          <p:nvPr/>
        </p:nvPicPr>
        <p:blipFill>
          <a:blip r:embed="rId2" cstate="print"/>
          <a:srcRect l="2381" r="9524"/>
          <a:stretch>
            <a:fillRect/>
          </a:stretch>
        </p:blipFill>
        <p:spPr bwMode="auto">
          <a:xfrm>
            <a:off x="304800" y="853440"/>
            <a:ext cx="2762250" cy="2346960"/>
          </a:xfrm>
          <a:prstGeom prst="rect">
            <a:avLst/>
          </a:prstGeom>
          <a:noFill/>
        </p:spPr>
      </p:pic>
      <p:pic>
        <p:nvPicPr>
          <p:cNvPr id="1026" name="Picture 2" descr="H:\pradyut 1\pics\fungi pics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2743200" cy="2847510"/>
          </a:xfrm>
          <a:prstGeom prst="rect">
            <a:avLst/>
          </a:prstGeom>
          <a:noFill/>
        </p:spPr>
      </p:pic>
      <p:pic>
        <p:nvPicPr>
          <p:cNvPr id="1027" name="Picture 3" descr="H:\pradyut 12\DSC_13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1" y="6248400"/>
            <a:ext cx="3657600" cy="2590800"/>
          </a:xfrm>
          <a:prstGeom prst="rect">
            <a:avLst/>
          </a:prstGeom>
          <a:noFill/>
        </p:spPr>
      </p:pic>
      <p:pic>
        <p:nvPicPr>
          <p:cNvPr id="1028" name="Picture 4" descr="H:\pradyut 12\DSC_13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276600"/>
            <a:ext cx="3667442" cy="2819400"/>
          </a:xfrm>
          <a:prstGeom prst="rect">
            <a:avLst/>
          </a:prstGeom>
          <a:noFill/>
        </p:spPr>
      </p:pic>
      <p:pic>
        <p:nvPicPr>
          <p:cNvPr id="1029" name="Picture 5" descr="H:\pradyut 12\DSC_1353.JPG"/>
          <p:cNvPicPr>
            <a:picLocks noChangeAspect="1" noChangeArrowheads="1"/>
          </p:cNvPicPr>
          <p:nvPr/>
        </p:nvPicPr>
        <p:blipFill>
          <a:blip r:embed="rId6" cstate="print"/>
          <a:srcRect l="4433" r="15782"/>
          <a:stretch>
            <a:fillRect/>
          </a:stretch>
        </p:blipFill>
        <p:spPr bwMode="auto">
          <a:xfrm>
            <a:off x="304800" y="6248400"/>
            <a:ext cx="2743200" cy="2590800"/>
          </a:xfrm>
          <a:prstGeom prst="rect">
            <a:avLst/>
          </a:prstGeom>
          <a:noFill/>
        </p:spPr>
      </p:pic>
      <p:pic>
        <p:nvPicPr>
          <p:cNvPr id="1030" name="Picture 6" descr="H:\pradys\Arboretum 1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838200"/>
            <a:ext cx="3657600" cy="2362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0" y="1479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PLATE II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2743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2667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5638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56343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8305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8377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OTANY\Desktop\pradyut\Kuch bhi\T.catapa leaf tip 3 (1).jpg"/>
          <p:cNvPicPr>
            <a:picLocks noChangeAspect="1" noChangeArrowheads="1"/>
          </p:cNvPicPr>
          <p:nvPr/>
        </p:nvPicPr>
        <p:blipFill>
          <a:blip r:embed="rId2" cstate="print"/>
          <a:srcRect l="11111" r="12963"/>
          <a:stretch>
            <a:fillRect/>
          </a:stretch>
        </p:blipFill>
        <p:spPr bwMode="auto">
          <a:xfrm>
            <a:off x="152400" y="685800"/>
            <a:ext cx="3124200" cy="2743200"/>
          </a:xfrm>
          <a:prstGeom prst="rect">
            <a:avLst/>
          </a:prstGeom>
          <a:noFill/>
        </p:spPr>
      </p:pic>
      <p:pic>
        <p:nvPicPr>
          <p:cNvPr id="1027" name="Picture 3" descr="C:\Documents and Settings\BOTANY\Desktop\pradyut\Kuch bhi\T.catapa leaf tip 7 (2).jpg"/>
          <p:cNvPicPr>
            <a:picLocks noChangeAspect="1" noChangeArrowheads="1"/>
          </p:cNvPicPr>
          <p:nvPr/>
        </p:nvPicPr>
        <p:blipFill>
          <a:blip r:embed="rId3" cstate="print"/>
          <a:srcRect l="7407" r="12963"/>
          <a:stretch>
            <a:fillRect/>
          </a:stretch>
        </p:blipFill>
        <p:spPr bwMode="auto">
          <a:xfrm>
            <a:off x="3429000" y="685800"/>
            <a:ext cx="3276600" cy="2743200"/>
          </a:xfrm>
          <a:prstGeom prst="rect">
            <a:avLst/>
          </a:prstGeom>
          <a:noFill/>
        </p:spPr>
      </p:pic>
      <p:pic>
        <p:nvPicPr>
          <p:cNvPr id="1028" name="Picture 4" descr="C:\Documents and Settings\BOTANY\Desktop\pradyut\Halol\T. bel petiole 7 (1).jpg"/>
          <p:cNvPicPr>
            <a:picLocks noChangeAspect="1" noChangeArrowheads="1"/>
          </p:cNvPicPr>
          <p:nvPr/>
        </p:nvPicPr>
        <p:blipFill>
          <a:blip r:embed="rId4" cstate="print"/>
          <a:srcRect l="14815" r="16667"/>
          <a:stretch>
            <a:fillRect/>
          </a:stretch>
        </p:blipFill>
        <p:spPr bwMode="auto">
          <a:xfrm>
            <a:off x="152400" y="3505200"/>
            <a:ext cx="3124200" cy="2743200"/>
          </a:xfrm>
          <a:prstGeom prst="rect">
            <a:avLst/>
          </a:prstGeom>
          <a:noFill/>
        </p:spPr>
      </p:pic>
      <p:pic>
        <p:nvPicPr>
          <p:cNvPr id="1030" name="Picture 6" descr="C:\Documents and Settings\BOTANY\Desktop\pradyut\Halol\T.chebula leaf 8 (1).jpg"/>
          <p:cNvPicPr>
            <a:picLocks noChangeAspect="1" noChangeArrowheads="1"/>
          </p:cNvPicPr>
          <p:nvPr/>
        </p:nvPicPr>
        <p:blipFill>
          <a:blip r:embed="rId5" cstate="print"/>
          <a:srcRect l="9259" r="12963"/>
          <a:stretch>
            <a:fillRect/>
          </a:stretch>
        </p:blipFill>
        <p:spPr bwMode="auto">
          <a:xfrm>
            <a:off x="152400" y="6324600"/>
            <a:ext cx="3124200" cy="2743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05400" y="76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PLATE III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297180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289560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578673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19400" y="8610600"/>
            <a:ext cx="457200" cy="46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2286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Fungi isolated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Picture 2" descr="G:\pradys\Arboretum 133.jpg"/>
          <p:cNvPicPr>
            <a:picLocks noChangeAspect="1" noChangeArrowheads="1"/>
          </p:cNvPicPr>
          <p:nvPr/>
        </p:nvPicPr>
        <p:blipFill>
          <a:blip r:embed="rId6" cstate="print"/>
          <a:srcRect l="6504" t="14286" r="14815"/>
          <a:stretch>
            <a:fillRect/>
          </a:stretch>
        </p:blipFill>
        <p:spPr bwMode="auto">
          <a:xfrm>
            <a:off x="3429000" y="3505200"/>
            <a:ext cx="3276600" cy="27432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248400" y="5791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pic>
        <p:nvPicPr>
          <p:cNvPr id="20" name="Picture 3" descr="G:\pradys\Arboretum 134.jpg"/>
          <p:cNvPicPr>
            <a:picLocks noChangeAspect="1" noChangeArrowheads="1"/>
          </p:cNvPicPr>
          <p:nvPr/>
        </p:nvPicPr>
        <p:blipFill>
          <a:blip r:embed="rId7" cstate="print"/>
          <a:srcRect l="9259" t="4762" r="20371"/>
          <a:stretch>
            <a:fillRect/>
          </a:stretch>
        </p:blipFill>
        <p:spPr bwMode="auto">
          <a:xfrm>
            <a:off x="3429000" y="6324600"/>
            <a:ext cx="3276600" cy="27432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324600" y="8606133"/>
            <a:ext cx="457200" cy="46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Content Placeholder 3" descr="vam_00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" y="1219200"/>
            <a:ext cx="3314700" cy="3657600"/>
          </a:xfrm>
        </p:spPr>
      </p:pic>
      <p:pic>
        <p:nvPicPr>
          <p:cNvPr id="30723" name="Picture 7" descr="vam_0006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4978400"/>
            <a:ext cx="33147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12"/>
          <p:cNvSpPr txBox="1">
            <a:spLocks noChangeArrowheads="1"/>
          </p:cNvSpPr>
          <p:nvPr/>
        </p:nvSpPr>
        <p:spPr bwMode="auto">
          <a:xfrm>
            <a:off x="152400" y="228600"/>
            <a:ext cx="2628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Fungi identified</a:t>
            </a:r>
          </a:p>
        </p:txBody>
      </p:sp>
      <p:pic>
        <p:nvPicPr>
          <p:cNvPr id="30726" name="Picture 13" descr="arya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50" y="1219200"/>
            <a:ext cx="30861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6" descr="arya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450" y="4978400"/>
            <a:ext cx="306272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29200" y="25342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PLATE IV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4343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4343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784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784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New Folder (4)\vam_00010.JPG"/>
          <p:cNvPicPr>
            <a:picLocks noChangeAspect="1" noChangeArrowheads="1"/>
          </p:cNvPicPr>
          <p:nvPr/>
        </p:nvPicPr>
        <p:blipFill>
          <a:blip r:embed="rId2" cstate="print"/>
          <a:srcRect l="22701" t="21673" r="11672" b="11661"/>
          <a:stretch>
            <a:fillRect/>
          </a:stretch>
        </p:blipFill>
        <p:spPr bwMode="auto">
          <a:xfrm>
            <a:off x="228600" y="533400"/>
            <a:ext cx="3157538" cy="2438400"/>
          </a:xfrm>
          <a:prstGeom prst="rect">
            <a:avLst/>
          </a:prstGeom>
          <a:noFill/>
        </p:spPr>
      </p:pic>
      <p:pic>
        <p:nvPicPr>
          <p:cNvPr id="1026" name="Picture 2" descr="G:\Pradyut 22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533400"/>
            <a:ext cx="3124200" cy="2438400"/>
          </a:xfrm>
          <a:prstGeom prst="rect">
            <a:avLst/>
          </a:prstGeom>
          <a:noFill/>
        </p:spPr>
      </p:pic>
      <p:pic>
        <p:nvPicPr>
          <p:cNvPr id="1027" name="Picture 3" descr="G:\Pradyut 22\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00400"/>
            <a:ext cx="3130731" cy="243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PLATE V</a:t>
            </a:r>
            <a:endParaRPr lang="en-US" sz="2400" b="1" dirty="0"/>
          </a:p>
        </p:txBody>
      </p:sp>
      <p:pic>
        <p:nvPicPr>
          <p:cNvPr id="6" name="Picture 2" descr="C:\Documents and Settings\amin\Desktop\Copy of prady\vam_00044.JPG"/>
          <p:cNvPicPr>
            <a:picLocks noChangeAspect="1" noChangeArrowheads="1"/>
          </p:cNvPicPr>
          <p:nvPr/>
        </p:nvPicPr>
        <p:blipFill>
          <a:blip r:embed="rId5" cstate="print"/>
          <a:srcRect l="17673" r="4937" b="8093"/>
          <a:stretch>
            <a:fillRect/>
          </a:stretch>
        </p:blipFill>
        <p:spPr bwMode="auto">
          <a:xfrm rot="5400000">
            <a:off x="3932872" y="2848932"/>
            <a:ext cx="2421255" cy="3124200"/>
          </a:xfrm>
          <a:prstGeom prst="rect">
            <a:avLst/>
          </a:prstGeom>
          <a:noFill/>
        </p:spPr>
      </p:pic>
      <p:pic>
        <p:nvPicPr>
          <p:cNvPr id="7" name="Picture 3" descr="C:\Documents and Settings\amin\Desktop\Copy of prady\vam_00102.JPG"/>
          <p:cNvPicPr>
            <a:picLocks noChangeAspect="1" noChangeArrowheads="1"/>
          </p:cNvPicPr>
          <p:nvPr/>
        </p:nvPicPr>
        <p:blipFill>
          <a:blip r:embed="rId6" cstate="print"/>
          <a:srcRect l="11477" r="11372"/>
          <a:stretch>
            <a:fillRect/>
          </a:stretch>
        </p:blipFill>
        <p:spPr bwMode="auto">
          <a:xfrm>
            <a:off x="228600" y="5943600"/>
            <a:ext cx="3124200" cy="2677145"/>
          </a:xfrm>
          <a:prstGeom prst="rect">
            <a:avLst/>
          </a:prstGeom>
          <a:noFill/>
        </p:spPr>
      </p:pic>
      <p:pic>
        <p:nvPicPr>
          <p:cNvPr id="8" name="Picture 5" descr="G:\New Folder (4)\vam_00014.JPG"/>
          <p:cNvPicPr>
            <a:picLocks noChangeAspect="1" noChangeArrowheads="1"/>
          </p:cNvPicPr>
          <p:nvPr/>
        </p:nvPicPr>
        <p:blipFill>
          <a:blip r:embed="rId7" cstate="print"/>
          <a:srcRect r="25323" b="21036"/>
          <a:stretch>
            <a:fillRect/>
          </a:stretch>
        </p:blipFill>
        <p:spPr bwMode="auto">
          <a:xfrm>
            <a:off x="3581400" y="5943600"/>
            <a:ext cx="3124200" cy="2667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971800" y="2438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2438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5105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51009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8077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8077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adyut\DSC_0878.JPG"/>
          <p:cNvPicPr>
            <a:picLocks noChangeAspect="1" noChangeArrowheads="1"/>
          </p:cNvPicPr>
          <p:nvPr/>
        </p:nvPicPr>
        <p:blipFill>
          <a:blip r:embed="rId2" cstate="print"/>
          <a:srcRect l="7554" r="9357"/>
          <a:stretch>
            <a:fillRect/>
          </a:stretch>
        </p:blipFill>
        <p:spPr bwMode="auto">
          <a:xfrm>
            <a:off x="1295400" y="762000"/>
            <a:ext cx="3962400" cy="2743200"/>
          </a:xfrm>
          <a:prstGeom prst="rect">
            <a:avLst/>
          </a:prstGeom>
          <a:noFill/>
        </p:spPr>
      </p:pic>
      <p:pic>
        <p:nvPicPr>
          <p:cNvPr id="1027" name="Picture 3" descr="G:\pradyut\DSC_0886.JPG"/>
          <p:cNvPicPr>
            <a:picLocks noChangeAspect="1" noChangeArrowheads="1"/>
          </p:cNvPicPr>
          <p:nvPr/>
        </p:nvPicPr>
        <p:blipFill>
          <a:blip r:embed="rId3" cstate="print"/>
          <a:srcRect t="2778" r="3962"/>
          <a:stretch>
            <a:fillRect/>
          </a:stretch>
        </p:blipFill>
        <p:spPr bwMode="auto">
          <a:xfrm>
            <a:off x="1295400" y="3581400"/>
            <a:ext cx="3962400" cy="2667000"/>
          </a:xfrm>
          <a:prstGeom prst="rect">
            <a:avLst/>
          </a:prstGeom>
          <a:noFill/>
        </p:spPr>
      </p:pic>
      <p:pic>
        <p:nvPicPr>
          <p:cNvPr id="1028" name="Picture 4" descr="G:\pradyut\DSC_08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4327" y="6324600"/>
            <a:ext cx="3973473" cy="26418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0" y="1479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PLATE VI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Screening of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Cellulolytic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activity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2971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5638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8382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Copy of prady\vam_0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3657600" cy="2743290"/>
          </a:xfrm>
          <a:prstGeom prst="rect">
            <a:avLst/>
          </a:prstGeom>
          <a:noFill/>
        </p:spPr>
      </p:pic>
      <p:pic>
        <p:nvPicPr>
          <p:cNvPr id="1027" name="Picture 3" descr="G:\Copy of prady\vam_0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429000"/>
            <a:ext cx="3657600" cy="2800440"/>
          </a:xfrm>
          <a:prstGeom prst="rect">
            <a:avLst/>
          </a:prstGeom>
          <a:noFill/>
        </p:spPr>
      </p:pic>
      <p:pic>
        <p:nvPicPr>
          <p:cNvPr id="1028" name="Picture 4" descr="G:\Copy of prady\vam_00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6324600"/>
            <a:ext cx="36576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9200" y="71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PLATE VII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819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5715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8458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717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Anatomical Studies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304800"/>
            <a:ext cx="6172200" cy="8534400"/>
          </a:xfrm>
        </p:spPr>
        <p:txBody>
          <a:bodyPr>
            <a:normAutofit fontScale="32500" lnSpcReduction="20000"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sz="6200" b="1" dirty="0" smtClean="0"/>
              <a:t>Illustration </a:t>
            </a:r>
            <a:r>
              <a:rPr lang="en-US" sz="6200" b="1" dirty="0"/>
              <a:t>of Photographs</a:t>
            </a:r>
            <a:endParaRPr lang="en-US" sz="6200" dirty="0"/>
          </a:p>
          <a:p>
            <a:r>
              <a:rPr lang="en-US" sz="4500" b="1" dirty="0"/>
              <a:t>Plate I </a:t>
            </a:r>
            <a:endParaRPr lang="en-US" sz="4500" dirty="0"/>
          </a:p>
          <a:p>
            <a:r>
              <a:rPr lang="en-US" sz="4500" dirty="0"/>
              <a:t>Fig. A Botanical garden, The Maharaja </a:t>
            </a:r>
            <a:r>
              <a:rPr lang="en-US" sz="4500" dirty="0" err="1"/>
              <a:t>Sayajirao</a:t>
            </a:r>
            <a:r>
              <a:rPr lang="en-US" sz="4500" dirty="0"/>
              <a:t> University of Baroda</a:t>
            </a:r>
          </a:p>
          <a:p>
            <a:r>
              <a:rPr lang="en-US" sz="4500" dirty="0"/>
              <a:t>Fig. B Photograph of </a:t>
            </a:r>
            <a:r>
              <a:rPr lang="en-US" sz="4500" dirty="0" err="1"/>
              <a:t>Virasat</a:t>
            </a:r>
            <a:r>
              <a:rPr lang="en-US" sz="4500" dirty="0"/>
              <a:t> Van, </a:t>
            </a:r>
            <a:r>
              <a:rPr lang="en-US" sz="4500" dirty="0" err="1"/>
              <a:t>Halol</a:t>
            </a:r>
            <a:endParaRPr lang="en-US" sz="4500" dirty="0"/>
          </a:p>
          <a:p>
            <a:r>
              <a:rPr lang="en-US" sz="4500" dirty="0"/>
              <a:t>Fig. C  Tree of </a:t>
            </a:r>
            <a:r>
              <a:rPr lang="en-US" sz="4500" i="1" dirty="0"/>
              <a:t>Terminalia </a:t>
            </a:r>
            <a:r>
              <a:rPr lang="en-US" sz="4500" i="1" dirty="0" err="1"/>
              <a:t>catappa</a:t>
            </a:r>
            <a:endParaRPr lang="en-US" sz="4500" dirty="0"/>
          </a:p>
          <a:p>
            <a:r>
              <a:rPr lang="en-US" sz="4500" dirty="0"/>
              <a:t>Fig. D  Tree of </a:t>
            </a:r>
            <a:r>
              <a:rPr lang="en-US" sz="4500" i="1" dirty="0"/>
              <a:t>Terminalia </a:t>
            </a:r>
            <a:r>
              <a:rPr lang="en-US" sz="4500" i="1" dirty="0" err="1"/>
              <a:t>bellerica</a:t>
            </a:r>
            <a:r>
              <a:rPr lang="en-US" sz="4500" i="1" dirty="0"/>
              <a:t> </a:t>
            </a:r>
            <a:r>
              <a:rPr lang="en-US" sz="4500" dirty="0"/>
              <a:t>(</a:t>
            </a:r>
            <a:r>
              <a:rPr lang="en-US" sz="4500" dirty="0" err="1"/>
              <a:t>Gaertn</a:t>
            </a:r>
            <a:r>
              <a:rPr lang="en-US" sz="4500" dirty="0"/>
              <a:t>.) </a:t>
            </a:r>
            <a:r>
              <a:rPr lang="en-US" sz="4500" dirty="0" err="1"/>
              <a:t>Roxb</a:t>
            </a:r>
            <a:r>
              <a:rPr lang="en-US" sz="4500" dirty="0"/>
              <a:t>,  </a:t>
            </a:r>
          </a:p>
          <a:p>
            <a:r>
              <a:rPr lang="en-US" sz="4500" dirty="0"/>
              <a:t>Fig. E  Plant of </a:t>
            </a:r>
            <a:r>
              <a:rPr lang="en-US" sz="4500" i="1" dirty="0"/>
              <a:t>Terminalia </a:t>
            </a:r>
            <a:r>
              <a:rPr lang="en-US" sz="4500" i="1" dirty="0" err="1"/>
              <a:t>arjuna</a:t>
            </a:r>
            <a:r>
              <a:rPr lang="en-US" sz="4500" i="1" dirty="0"/>
              <a:t> </a:t>
            </a:r>
            <a:r>
              <a:rPr lang="en-US" sz="4500" dirty="0"/>
              <a:t>(</a:t>
            </a:r>
            <a:r>
              <a:rPr lang="en-US" sz="4500" dirty="0" err="1"/>
              <a:t>Roxb</a:t>
            </a:r>
            <a:r>
              <a:rPr lang="en-US" sz="4500" dirty="0"/>
              <a:t>.) W. &amp; A</a:t>
            </a:r>
            <a:r>
              <a:rPr lang="en-US" sz="4500" dirty="0" smtClean="0"/>
              <a:t>.</a:t>
            </a:r>
          </a:p>
          <a:p>
            <a:endParaRPr lang="en-US" sz="4500" dirty="0"/>
          </a:p>
          <a:p>
            <a:r>
              <a:rPr lang="en-US" sz="4500" b="1" dirty="0"/>
              <a:t>Plate II</a:t>
            </a:r>
            <a:endParaRPr lang="en-US" sz="4500" dirty="0"/>
          </a:p>
          <a:p>
            <a:r>
              <a:rPr lang="en-US" sz="4500" dirty="0"/>
              <a:t>Fig. A  Leaves of </a:t>
            </a:r>
            <a:r>
              <a:rPr lang="en-US" sz="4500" i="1" dirty="0"/>
              <a:t>Terminalia </a:t>
            </a:r>
            <a:r>
              <a:rPr lang="en-US" sz="4500" i="1" dirty="0" err="1"/>
              <a:t>bellerica</a:t>
            </a:r>
            <a:endParaRPr lang="en-US" sz="4500" dirty="0"/>
          </a:p>
          <a:p>
            <a:r>
              <a:rPr lang="en-US" sz="4500" dirty="0"/>
              <a:t>Fig. B  Flowers of </a:t>
            </a:r>
            <a:r>
              <a:rPr lang="en-US" sz="4500" i="1" dirty="0"/>
              <a:t>Terminalia </a:t>
            </a:r>
            <a:r>
              <a:rPr lang="en-US" sz="4500" i="1" dirty="0" err="1"/>
              <a:t>arjuna</a:t>
            </a:r>
            <a:r>
              <a:rPr lang="en-US" sz="4500" i="1" dirty="0"/>
              <a:t> </a:t>
            </a:r>
            <a:r>
              <a:rPr lang="en-US" sz="4500" dirty="0"/>
              <a:t>(</a:t>
            </a:r>
            <a:r>
              <a:rPr lang="en-US" sz="4500" dirty="0" err="1"/>
              <a:t>Roxb</a:t>
            </a:r>
            <a:r>
              <a:rPr lang="en-US" sz="4500" dirty="0"/>
              <a:t>.) W. &amp; A.</a:t>
            </a:r>
          </a:p>
          <a:p>
            <a:r>
              <a:rPr lang="en-US" sz="4500" dirty="0"/>
              <a:t>Fig. C Leaf and fruit  of  </a:t>
            </a:r>
            <a:r>
              <a:rPr lang="en-US" sz="4500" i="1" dirty="0"/>
              <a:t>Terminalia </a:t>
            </a:r>
            <a:r>
              <a:rPr lang="en-US" sz="4500" i="1" dirty="0" err="1"/>
              <a:t>bellerica</a:t>
            </a:r>
            <a:r>
              <a:rPr lang="en-US" sz="4500" i="1" dirty="0"/>
              <a:t> </a:t>
            </a:r>
            <a:r>
              <a:rPr lang="en-US" sz="4500" dirty="0"/>
              <a:t>(</a:t>
            </a:r>
            <a:r>
              <a:rPr lang="en-US" sz="4500" dirty="0" err="1"/>
              <a:t>Gaertn</a:t>
            </a:r>
            <a:r>
              <a:rPr lang="en-US" sz="4500" dirty="0"/>
              <a:t>.) </a:t>
            </a:r>
            <a:r>
              <a:rPr lang="en-US" sz="4500" dirty="0" err="1"/>
              <a:t>Roxb</a:t>
            </a:r>
            <a:r>
              <a:rPr lang="en-US" sz="4500" dirty="0"/>
              <a:t>,  </a:t>
            </a:r>
          </a:p>
          <a:p>
            <a:r>
              <a:rPr lang="en-US" sz="4500" dirty="0"/>
              <a:t>Fig. D Saplings of  </a:t>
            </a:r>
            <a:r>
              <a:rPr lang="en-US" sz="4500" i="1" dirty="0"/>
              <a:t>Terminalia </a:t>
            </a:r>
            <a:r>
              <a:rPr lang="en-US" sz="4500" i="1" dirty="0" err="1"/>
              <a:t>bellerica</a:t>
            </a:r>
            <a:r>
              <a:rPr lang="en-US" sz="4500" i="1" dirty="0"/>
              <a:t> </a:t>
            </a:r>
            <a:r>
              <a:rPr lang="en-US" sz="4500" dirty="0"/>
              <a:t>(</a:t>
            </a:r>
            <a:r>
              <a:rPr lang="en-US" sz="4500" dirty="0" err="1"/>
              <a:t>Gaertn</a:t>
            </a:r>
            <a:r>
              <a:rPr lang="en-US" sz="4500" dirty="0"/>
              <a:t>.) </a:t>
            </a:r>
            <a:r>
              <a:rPr lang="en-US" sz="4500" dirty="0" err="1"/>
              <a:t>Roxb</a:t>
            </a:r>
            <a:r>
              <a:rPr lang="en-US" sz="4500" dirty="0"/>
              <a:t>,  </a:t>
            </a:r>
          </a:p>
          <a:p>
            <a:r>
              <a:rPr lang="en-US" sz="4500" dirty="0"/>
              <a:t>Fig. E Fruits and F  Young  Plants of </a:t>
            </a:r>
            <a:r>
              <a:rPr lang="en-US" sz="4500" i="1" dirty="0"/>
              <a:t>Terminalia </a:t>
            </a:r>
            <a:r>
              <a:rPr lang="en-US" sz="4500" i="1" dirty="0" err="1"/>
              <a:t>arjuna</a:t>
            </a:r>
            <a:r>
              <a:rPr lang="en-US" sz="4500" i="1" dirty="0"/>
              <a:t> </a:t>
            </a:r>
            <a:r>
              <a:rPr lang="en-US" sz="4500" dirty="0"/>
              <a:t>(</a:t>
            </a:r>
            <a:r>
              <a:rPr lang="en-US" sz="4500" dirty="0" err="1"/>
              <a:t>Roxb</a:t>
            </a:r>
            <a:r>
              <a:rPr lang="en-US" sz="4500" dirty="0"/>
              <a:t>.) W. &amp; A</a:t>
            </a:r>
            <a:r>
              <a:rPr lang="en-US" sz="4500" dirty="0" smtClean="0"/>
              <a:t>.</a:t>
            </a:r>
          </a:p>
          <a:p>
            <a:endParaRPr lang="en-US" sz="4500" dirty="0"/>
          </a:p>
          <a:p>
            <a:r>
              <a:rPr lang="en-US" sz="4500" b="1" dirty="0"/>
              <a:t>Plate IIII</a:t>
            </a:r>
            <a:endParaRPr lang="en-US" sz="4500" dirty="0"/>
          </a:p>
          <a:p>
            <a:r>
              <a:rPr lang="en-US" sz="4500" dirty="0"/>
              <a:t>Fig. A-  F The Cultures  of Endophytes grown in </a:t>
            </a:r>
            <a:r>
              <a:rPr lang="en-US" sz="4500" dirty="0" err="1" smtClean="0"/>
              <a:t>Petriplates</a:t>
            </a:r>
            <a:endParaRPr lang="en-US" sz="4500" dirty="0" smtClean="0"/>
          </a:p>
          <a:p>
            <a:endParaRPr lang="en-US" sz="4500" dirty="0"/>
          </a:p>
          <a:p>
            <a:r>
              <a:rPr lang="en-US" sz="4500" b="1" dirty="0"/>
              <a:t>Plate IV</a:t>
            </a:r>
            <a:endParaRPr lang="en-US" sz="4500" dirty="0"/>
          </a:p>
          <a:p>
            <a:r>
              <a:rPr lang="en-US" sz="4500" dirty="0"/>
              <a:t>Fig. A. Photographs of conidia of </a:t>
            </a:r>
            <a:r>
              <a:rPr lang="en-US" sz="4500" i="1" dirty="0" err="1"/>
              <a:t>Nigrospora</a:t>
            </a:r>
            <a:r>
              <a:rPr lang="en-US" sz="4500" i="1" dirty="0"/>
              <a:t> </a:t>
            </a:r>
            <a:r>
              <a:rPr lang="en-US" sz="4500" i="1" dirty="0" err="1"/>
              <a:t>sphaerica</a:t>
            </a:r>
            <a:endParaRPr lang="en-US" sz="4500" dirty="0"/>
          </a:p>
          <a:p>
            <a:r>
              <a:rPr lang="en-US" sz="4500" dirty="0"/>
              <a:t>Fig. B. Photographs of </a:t>
            </a:r>
            <a:r>
              <a:rPr lang="en-US" sz="4500" dirty="0" err="1"/>
              <a:t>Perithecia</a:t>
            </a:r>
            <a:r>
              <a:rPr lang="en-US" sz="4500" dirty="0"/>
              <a:t> and </a:t>
            </a:r>
            <a:r>
              <a:rPr lang="en-US" sz="4500" dirty="0" err="1"/>
              <a:t>ascospores</a:t>
            </a:r>
            <a:r>
              <a:rPr lang="en-US" sz="4500" dirty="0"/>
              <a:t> of </a:t>
            </a:r>
            <a:r>
              <a:rPr lang="en-US" sz="4500" i="1" dirty="0"/>
              <a:t>Chaetomium</a:t>
            </a:r>
            <a:endParaRPr lang="en-US" sz="4500" dirty="0"/>
          </a:p>
          <a:p>
            <a:r>
              <a:rPr lang="en-US" sz="4500" dirty="0"/>
              <a:t>Fig. C. Photographs of conidia of </a:t>
            </a:r>
            <a:r>
              <a:rPr lang="en-US" sz="4500" i="1" dirty="0" err="1"/>
              <a:t>Pestalotiopsis</a:t>
            </a:r>
            <a:endParaRPr lang="en-US" sz="4500" dirty="0"/>
          </a:p>
          <a:p>
            <a:r>
              <a:rPr lang="en-US" sz="4500" dirty="0"/>
              <a:t>Fig. D. Photographs of conidia of </a:t>
            </a:r>
            <a:r>
              <a:rPr lang="en-US" sz="4500" i="1" dirty="0" err="1"/>
              <a:t>Lasiodiplodia</a:t>
            </a:r>
            <a:r>
              <a:rPr lang="en-US" sz="4500" i="1" dirty="0"/>
              <a:t> </a:t>
            </a:r>
            <a:r>
              <a:rPr lang="en-US" sz="4500" i="1" dirty="0" err="1"/>
              <a:t>theobromae</a:t>
            </a:r>
            <a:endParaRPr lang="en-US" sz="4500" dirty="0"/>
          </a:p>
          <a:p>
            <a:r>
              <a:rPr lang="en-US" sz="4500" dirty="0"/>
              <a:t> </a:t>
            </a:r>
          </a:p>
          <a:p>
            <a:r>
              <a:rPr lang="en-US" sz="4500" b="1" dirty="0"/>
              <a:t>Plate V</a:t>
            </a:r>
            <a:endParaRPr lang="en-US" sz="4500" dirty="0"/>
          </a:p>
          <a:p>
            <a:r>
              <a:rPr lang="en-US" sz="4500" dirty="0"/>
              <a:t>Fig. A. Photographs of conidia of </a:t>
            </a:r>
            <a:r>
              <a:rPr lang="en-US" sz="4500" i="1" dirty="0" err="1"/>
              <a:t>Curvularia</a:t>
            </a:r>
            <a:r>
              <a:rPr lang="en-US" sz="4500" i="1" dirty="0"/>
              <a:t> </a:t>
            </a:r>
            <a:r>
              <a:rPr lang="en-US" sz="4500" i="1" dirty="0" err="1"/>
              <a:t>lunata</a:t>
            </a:r>
            <a:endParaRPr lang="en-US" sz="4500" dirty="0"/>
          </a:p>
          <a:p>
            <a:r>
              <a:rPr lang="en-US" sz="4500" dirty="0"/>
              <a:t>Fig. B. Photographs of Conidia of </a:t>
            </a:r>
            <a:r>
              <a:rPr lang="en-US" sz="4500" i="1" dirty="0"/>
              <a:t>Fusarium </a:t>
            </a:r>
            <a:r>
              <a:rPr lang="en-US" sz="4500" i="1" dirty="0" err="1"/>
              <a:t>oxysporum</a:t>
            </a:r>
            <a:endParaRPr lang="en-US" sz="4500" dirty="0"/>
          </a:p>
          <a:p>
            <a:r>
              <a:rPr lang="en-US" sz="4500" dirty="0"/>
              <a:t>Fig. C. Photographs of conidia of </a:t>
            </a:r>
            <a:r>
              <a:rPr lang="en-US" sz="4500" i="1" dirty="0"/>
              <a:t>Fusarium </a:t>
            </a:r>
            <a:r>
              <a:rPr lang="en-US" sz="4500" i="1" dirty="0" err="1"/>
              <a:t>roseum</a:t>
            </a:r>
            <a:endParaRPr lang="en-US" sz="4500" dirty="0"/>
          </a:p>
          <a:p>
            <a:r>
              <a:rPr lang="en-US" sz="4500" dirty="0"/>
              <a:t>Fig. D. Photographs of conidia of  </a:t>
            </a:r>
            <a:r>
              <a:rPr lang="en-US" sz="4500" i="1" dirty="0" err="1"/>
              <a:t>Penicillium</a:t>
            </a:r>
            <a:r>
              <a:rPr lang="en-US" sz="4500" i="1" dirty="0"/>
              <a:t> </a:t>
            </a:r>
            <a:r>
              <a:rPr lang="en-US" sz="4500" i="1" dirty="0" err="1"/>
              <a:t>citrinum</a:t>
            </a:r>
            <a:endParaRPr lang="en-US" sz="4500" dirty="0"/>
          </a:p>
          <a:p>
            <a:r>
              <a:rPr lang="en-US" sz="4500" dirty="0"/>
              <a:t>Fig.  E. </a:t>
            </a:r>
            <a:r>
              <a:rPr lang="en-US" sz="4500" i="1" dirty="0" err="1"/>
              <a:t>Ulocladium</a:t>
            </a:r>
            <a:r>
              <a:rPr lang="en-US" sz="4500" dirty="0"/>
              <a:t> </a:t>
            </a:r>
            <a:r>
              <a:rPr lang="en-US" sz="4500" i="1" dirty="0" err="1"/>
              <a:t>chartarum</a:t>
            </a:r>
            <a:r>
              <a:rPr lang="en-US" sz="4500" dirty="0"/>
              <a:t> (G </a:t>
            </a:r>
            <a:r>
              <a:rPr lang="en-US" sz="4500" dirty="0" err="1"/>
              <a:t>Preuss</a:t>
            </a:r>
            <a:r>
              <a:rPr lang="en-US" sz="4500" dirty="0"/>
              <a:t>) EG Simmons </a:t>
            </a:r>
          </a:p>
          <a:p>
            <a:r>
              <a:rPr lang="en-US" sz="4500" dirty="0"/>
              <a:t>Fig. F. Conidia of </a:t>
            </a:r>
            <a:r>
              <a:rPr lang="en-US" sz="4500" i="1" dirty="0" err="1"/>
              <a:t>Lasiodiplodia</a:t>
            </a:r>
            <a:r>
              <a:rPr lang="en-US" sz="4500" i="1" dirty="0"/>
              <a:t> </a:t>
            </a:r>
            <a:r>
              <a:rPr lang="en-US" sz="4500" i="1" dirty="0" err="1"/>
              <a:t>theobromae</a:t>
            </a:r>
            <a:endParaRPr lang="en-US" sz="4500" dirty="0"/>
          </a:p>
          <a:p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xmlns="" val="38955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Plate VI</a:t>
            </a:r>
            <a:endParaRPr lang="en-US" dirty="0"/>
          </a:p>
          <a:p>
            <a:r>
              <a:rPr lang="en-US" dirty="0"/>
              <a:t>Fig. A. Photographs of conidia of </a:t>
            </a:r>
            <a:r>
              <a:rPr lang="en-US" i="1" dirty="0" err="1"/>
              <a:t>Gloeosporium</a:t>
            </a:r>
            <a:endParaRPr lang="en-US" dirty="0"/>
          </a:p>
          <a:p>
            <a:r>
              <a:rPr lang="en-US" dirty="0"/>
              <a:t>Fig. B. Photographs of Conidia of </a:t>
            </a:r>
            <a:r>
              <a:rPr lang="en-US" i="1" dirty="0"/>
              <a:t>Myrothecium </a:t>
            </a:r>
            <a:r>
              <a:rPr lang="en-US" i="1" dirty="0" err="1"/>
              <a:t>roridum</a:t>
            </a:r>
            <a:endParaRPr lang="en-US" dirty="0"/>
          </a:p>
          <a:p>
            <a:r>
              <a:rPr lang="en-US" dirty="0"/>
              <a:t>Fig. C. Photographs of conidia of </a:t>
            </a:r>
            <a:r>
              <a:rPr lang="en-US" i="1" dirty="0"/>
              <a:t>Chaetomium</a:t>
            </a:r>
            <a:endParaRPr lang="en-US" dirty="0"/>
          </a:p>
          <a:p>
            <a:r>
              <a:rPr lang="en-US" dirty="0"/>
              <a:t>Fig. D. Photographs of conidia of  </a:t>
            </a:r>
            <a:r>
              <a:rPr lang="en-US" i="1" dirty="0"/>
              <a:t>Aspergillus </a:t>
            </a:r>
            <a:r>
              <a:rPr lang="en-US" i="1" dirty="0" err="1"/>
              <a:t>flavus</a:t>
            </a:r>
            <a:endParaRPr lang="en-US" dirty="0"/>
          </a:p>
          <a:p>
            <a:r>
              <a:rPr lang="en-US" dirty="0"/>
              <a:t>Fig.  E. Photographs of conidia of  </a:t>
            </a:r>
            <a:r>
              <a:rPr lang="en-US" i="1" dirty="0"/>
              <a:t>Aspergillus </a:t>
            </a:r>
            <a:r>
              <a:rPr lang="en-US" i="1" dirty="0" err="1"/>
              <a:t>niger</a:t>
            </a:r>
            <a:endParaRPr lang="en-US" dirty="0"/>
          </a:p>
          <a:p>
            <a:r>
              <a:rPr lang="en-US" dirty="0"/>
              <a:t>Fig. F.  photograph of Conidia of </a:t>
            </a:r>
            <a:r>
              <a:rPr lang="en-US" i="1" dirty="0" err="1"/>
              <a:t>Curvularia</a:t>
            </a:r>
            <a:r>
              <a:rPr lang="en-US" i="1" dirty="0"/>
              <a:t> </a:t>
            </a:r>
            <a:endParaRPr lang="en-US" i="1" dirty="0" smtClean="0"/>
          </a:p>
          <a:p>
            <a:endParaRPr lang="en-US" dirty="0"/>
          </a:p>
          <a:p>
            <a:r>
              <a:rPr lang="en-US" b="1" dirty="0"/>
              <a:t>Plate VII</a:t>
            </a:r>
            <a:endParaRPr lang="en-US" dirty="0"/>
          </a:p>
          <a:p>
            <a:r>
              <a:rPr lang="en-US" b="1" dirty="0"/>
              <a:t>Screening of Cellulolytic activity of different fungi</a:t>
            </a:r>
            <a:endParaRPr lang="en-US" dirty="0"/>
          </a:p>
          <a:p>
            <a:r>
              <a:rPr lang="en-US" b="1" dirty="0"/>
              <a:t>Plate VIII</a:t>
            </a:r>
            <a:endParaRPr lang="en-US" dirty="0"/>
          </a:p>
          <a:p>
            <a:r>
              <a:rPr lang="en-US" b="1" dirty="0"/>
              <a:t>Anatomical details of leaf and Petiole Sowing tissues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4093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320</Words>
  <Application>Microsoft Office PowerPoint</Application>
  <PresentationFormat>On-screen Show (4:3)</PresentationFormat>
  <Paragraphs>92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Reference</dc:creator>
  <cp:lastModifiedBy>Reference</cp:lastModifiedBy>
  <cp:revision>48</cp:revision>
  <dcterms:created xsi:type="dcterms:W3CDTF">2006-08-16T00:00:00Z</dcterms:created>
  <dcterms:modified xsi:type="dcterms:W3CDTF">2022-03-16T06:59:05Z</dcterms:modified>
</cp:coreProperties>
</file>